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9" r:id="rId18"/>
    <p:sldId id="281" r:id="rId19"/>
    <p:sldId id="280" r:id="rId20"/>
    <p:sldId id="270" r:id="rId21"/>
    <p:sldId id="282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268FC-E3F6-4BBD-92B1-4E22258699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532D-4EA7-4484-BBA8-B95F15C0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ward\Desktop\OCCC Logo 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162800" cy="22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1553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Shoulder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Get the history – What happened, when did it start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Ask where it hurts (have the patient point to the spot)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Get them to show you what movements make it hurt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What position relieves the pain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b="1" dirty="0"/>
              <a:t>Bilateral upper extremities should be examined and compared to detect differences in both strength and ROM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Palpation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Clavicle</a:t>
            </a:r>
          </a:p>
          <a:p>
            <a:r>
              <a:rPr lang="en-US" sz="2400" dirty="0"/>
              <a:t>AC joint</a:t>
            </a:r>
          </a:p>
          <a:p>
            <a:r>
              <a:rPr lang="en-US" sz="2400" dirty="0"/>
              <a:t>Bicipital groove and biceps tendon</a:t>
            </a:r>
          </a:p>
          <a:p>
            <a:r>
              <a:rPr lang="en-US" sz="2400" dirty="0"/>
              <a:t>Anterior and posterior </a:t>
            </a:r>
            <a:r>
              <a:rPr lang="en-US" sz="2400" dirty="0" err="1"/>
              <a:t>glenohumeral</a:t>
            </a:r>
            <a:r>
              <a:rPr lang="en-US" sz="2400" dirty="0"/>
              <a:t> joint</a:t>
            </a:r>
          </a:p>
          <a:p>
            <a:r>
              <a:rPr lang="en-US" sz="2400" dirty="0"/>
              <a:t>Coracoid process</a:t>
            </a:r>
          </a:p>
          <a:p>
            <a:r>
              <a:rPr lang="en-US" sz="2400" dirty="0"/>
              <a:t>Scapula</a:t>
            </a:r>
          </a:p>
        </p:txBody>
      </p:sp>
    </p:spTree>
    <p:extLst>
      <p:ext uri="{BB962C8B-B14F-4D97-AF65-F5344CB8AC3E}">
        <p14:creationId xmlns:p14="http://schemas.microsoft.com/office/powerpoint/2010/main" val="40064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7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Range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2" y="1113408"/>
            <a:ext cx="8229600" cy="4525963"/>
          </a:xfrm>
        </p:spPr>
        <p:txBody>
          <a:bodyPr>
            <a:normAutofit/>
          </a:bodyPr>
          <a:lstStyle/>
          <a:p>
            <a:pPr marL="571500" indent="-457200"/>
            <a:r>
              <a:rPr lang="en-US" sz="2800" dirty="0"/>
              <a:t>Normal Findings</a:t>
            </a:r>
          </a:p>
          <a:p>
            <a:pPr marL="571500" indent="-457200"/>
            <a:r>
              <a:rPr lang="en-US" sz="2800" dirty="0"/>
              <a:t>Forward flexion to 180 degrees</a:t>
            </a:r>
          </a:p>
          <a:p>
            <a:pPr marL="571500" indent="-457200"/>
            <a:r>
              <a:rPr lang="en-US" sz="2800" dirty="0"/>
              <a:t>Extend behind back 40 degrees</a:t>
            </a:r>
          </a:p>
          <a:p>
            <a:pPr marL="571500" indent="-457200"/>
            <a:r>
              <a:rPr lang="en-US" sz="2800" dirty="0"/>
              <a:t>Abduction 180 degrees (arms slightly supinated) </a:t>
            </a:r>
          </a:p>
          <a:p>
            <a:pPr marL="571500" indent="-457200"/>
            <a:r>
              <a:rPr lang="en-US" sz="2800" dirty="0"/>
              <a:t>Adduction to 0 degrees (arms at side of body)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14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Range of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13198"/>
            <a:ext cx="6553200" cy="2463402"/>
          </a:xfrm>
        </p:spPr>
        <p:txBody>
          <a:bodyPr>
            <a:noAutofit/>
          </a:bodyPr>
          <a:lstStyle/>
          <a:p>
            <a:pPr marL="571500" indent="-457200"/>
            <a:r>
              <a:rPr lang="en-US" sz="1800" dirty="0"/>
              <a:t>External Rotation (elbows at 90) 90 degrees</a:t>
            </a:r>
          </a:p>
          <a:p>
            <a:pPr marL="114300" indent="0">
              <a:buNone/>
            </a:pPr>
            <a:endParaRPr lang="en-US" sz="800" dirty="0"/>
          </a:p>
          <a:p>
            <a:pPr marL="571500" indent="-457200"/>
            <a:r>
              <a:rPr lang="en-US" sz="1800" dirty="0"/>
              <a:t>Internal rotation (elbows at 90) 70 degrees</a:t>
            </a:r>
          </a:p>
          <a:p>
            <a:pPr marL="114300" indent="0">
              <a:buNone/>
            </a:pPr>
            <a:endParaRPr lang="en-US" sz="800" dirty="0"/>
          </a:p>
          <a:p>
            <a:pPr marL="571500" indent="-457200"/>
            <a:r>
              <a:rPr lang="en-US" sz="1800" dirty="0"/>
              <a:t>Internal  Rotation - </a:t>
            </a:r>
            <a:r>
              <a:rPr lang="en-US" sz="1800" b="1" dirty="0" err="1"/>
              <a:t>Apley</a:t>
            </a:r>
            <a:r>
              <a:rPr lang="en-US" sz="1800" b="1" dirty="0"/>
              <a:t> Scratch Test</a:t>
            </a:r>
            <a:r>
              <a:rPr lang="en-US" sz="1800" dirty="0"/>
              <a:t> </a:t>
            </a:r>
          </a:p>
          <a:p>
            <a:pPr marL="971550" lvl="1" indent="-457200"/>
            <a:r>
              <a:rPr lang="en-US" sz="1800" dirty="0"/>
              <a:t>reach behind head - should reach opposite superior medial scapula </a:t>
            </a:r>
          </a:p>
          <a:p>
            <a:pPr marL="971550" lvl="1" indent="-457200"/>
            <a:r>
              <a:rPr lang="en-US" sz="1800" dirty="0"/>
              <a:t>Reach behind back should reach opposite inferior medial scapula</a:t>
            </a:r>
          </a:p>
          <a:p>
            <a:pPr marL="971550" lvl="1" indent="-457200"/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571500" indent="-45720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37384"/>
            <a:ext cx="3095625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2667000" cy="20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6324600" cy="4724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400" dirty="0"/>
              <a:t>Measured on a 5 point scale and compared to opposite side  (1 – 5)</a:t>
            </a:r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b="1" u="sng" dirty="0"/>
              <a:t>Supraspinatus</a:t>
            </a:r>
          </a:p>
          <a:p>
            <a:pPr marL="0" lvl="0" indent="0">
              <a:buNone/>
            </a:pPr>
            <a:r>
              <a:rPr lang="en-US" sz="1400" dirty="0"/>
              <a:t>	Empty can test – arms out thumbs down push up</a:t>
            </a:r>
          </a:p>
          <a:p>
            <a:pPr marL="457200" lvl="1" indent="0">
              <a:buNone/>
            </a:pPr>
            <a:endParaRPr lang="en-US" sz="1400" dirty="0"/>
          </a:p>
          <a:p>
            <a:pPr marL="57150" indent="0">
              <a:buNone/>
            </a:pPr>
            <a:r>
              <a:rPr lang="en-US" sz="1400" b="1" u="sng" dirty="0"/>
              <a:t>Infraspinatus/</a:t>
            </a:r>
            <a:r>
              <a:rPr lang="en-US" sz="1400" b="1" u="sng" dirty="0" err="1"/>
              <a:t>Teres</a:t>
            </a:r>
            <a:r>
              <a:rPr lang="en-US" sz="1400" b="1" u="sng" dirty="0"/>
              <a:t> minor</a:t>
            </a:r>
          </a:p>
          <a:p>
            <a:pPr marL="57150" indent="0">
              <a:buNone/>
            </a:pPr>
            <a:r>
              <a:rPr lang="en-US" sz="1400" dirty="0"/>
              <a:t>	External rotation – (elbows at 90) push out</a:t>
            </a:r>
          </a:p>
          <a:p>
            <a:pPr marL="457200" lvl="1" indent="0">
              <a:buNone/>
            </a:pPr>
            <a:endParaRPr lang="en-US" sz="1400" dirty="0"/>
          </a:p>
          <a:p>
            <a:pPr marL="57150" indent="0">
              <a:buNone/>
            </a:pPr>
            <a:r>
              <a:rPr lang="en-US" sz="1400" b="1" u="sng" dirty="0"/>
              <a:t>Subscapularis</a:t>
            </a:r>
          </a:p>
          <a:p>
            <a:pPr marL="457200" lvl="1" indent="0">
              <a:buNone/>
            </a:pPr>
            <a:r>
              <a:rPr lang="en-US" sz="1400" dirty="0"/>
              <a:t>Resisted internal rotation </a:t>
            </a:r>
          </a:p>
          <a:p>
            <a:pPr marL="457200" lvl="1" indent="0">
              <a:buNone/>
            </a:pPr>
            <a:r>
              <a:rPr lang="en-US" sz="1400" dirty="0"/>
              <a:t>Lift off test (arm behind back, palm out, push away from body</a:t>
            </a:r>
          </a:p>
          <a:p>
            <a:pPr marL="457200" lvl="1" indent="0">
              <a:buNone/>
            </a:pPr>
            <a:r>
              <a:rPr lang="en-US" sz="1400" dirty="0"/>
              <a:t>Can also use Napoleon test, hand on belly, examiner attempts to pull hand off belly</a:t>
            </a:r>
          </a:p>
          <a:p>
            <a:pPr marL="514350" indent="-457200"/>
            <a:endParaRPr lang="en-US" sz="1400" dirty="0"/>
          </a:p>
          <a:p>
            <a:pPr marL="57150" indent="0">
              <a:buNone/>
            </a:pPr>
            <a:r>
              <a:rPr lang="en-US" sz="1400" b="1" dirty="0"/>
              <a:t>Deltoid isometric (elbow at 90 degrees by the patients side)</a:t>
            </a:r>
          </a:p>
          <a:p>
            <a:pPr marL="514350" lvl="1" indent="0">
              <a:buNone/>
            </a:pPr>
            <a:r>
              <a:rPr lang="en-US" sz="1400" dirty="0"/>
              <a:t>Anterior – push forward</a:t>
            </a:r>
          </a:p>
          <a:p>
            <a:pPr marL="514350" lvl="1" indent="0">
              <a:buNone/>
            </a:pPr>
            <a:r>
              <a:rPr lang="en-US" sz="1400" dirty="0"/>
              <a:t>Lateral – push out &amp; up </a:t>
            </a:r>
          </a:p>
          <a:p>
            <a:pPr marL="514350" lvl="1" indent="0">
              <a:buNone/>
            </a:pPr>
            <a:r>
              <a:rPr lang="en-US" sz="1400" dirty="0"/>
              <a:t>Posterior – push back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86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Provocative Testing – Rotator Cuff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6553200" cy="41910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600" b="1" dirty="0"/>
              <a:t>Drop Arm test (massive RC tear)</a:t>
            </a:r>
            <a:endParaRPr lang="en-US" sz="1600" dirty="0"/>
          </a:p>
          <a:p>
            <a:pPr lvl="2"/>
            <a:r>
              <a:rPr lang="en-US" sz="1600" dirty="0"/>
              <a:t>supraspinatus tear, raise arm to side as high as possible, slowly lower to 90 and hold, with complete rotator cuff tear, arm will drop</a:t>
            </a:r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b="1" dirty="0"/>
              <a:t>Impingement Test (</a:t>
            </a:r>
            <a:r>
              <a:rPr lang="en-US" sz="1600" b="1" dirty="0" err="1"/>
              <a:t>Subacromial</a:t>
            </a:r>
            <a:r>
              <a:rPr lang="en-US" sz="1600" b="1" dirty="0"/>
              <a:t> Bursitis/RC tear)</a:t>
            </a:r>
            <a:endParaRPr lang="en-US" sz="1600" dirty="0"/>
          </a:p>
          <a:p>
            <a:pPr lvl="2"/>
            <a:r>
              <a:rPr lang="en-US" sz="1600" dirty="0"/>
              <a:t>area under acromioclavicular joint where the rotator cuff muscle traverse, </a:t>
            </a:r>
            <a:r>
              <a:rPr lang="en-US" sz="1600" dirty="0" err="1"/>
              <a:t>Neer</a:t>
            </a:r>
            <a:r>
              <a:rPr lang="en-US" sz="1600" dirty="0"/>
              <a:t> sign – pronate arm, passively forward flex, any pain is a positive, this pinches the rotator cuff tendons/muscles under the </a:t>
            </a:r>
            <a:r>
              <a:rPr lang="en-US" sz="1600" dirty="0" err="1"/>
              <a:t>coracoacromial</a:t>
            </a:r>
            <a:r>
              <a:rPr lang="en-US" sz="1600" dirty="0"/>
              <a:t> arch</a:t>
            </a:r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b="1" dirty="0"/>
              <a:t>Hawkins Test (</a:t>
            </a:r>
            <a:r>
              <a:rPr lang="en-US" sz="1600" b="1" dirty="0" err="1"/>
              <a:t>Subacromial</a:t>
            </a:r>
            <a:r>
              <a:rPr lang="en-US" sz="1600" b="1" dirty="0"/>
              <a:t> Bursitis/RC tear)</a:t>
            </a:r>
            <a:endParaRPr lang="en-US" sz="1600" dirty="0"/>
          </a:p>
          <a:p>
            <a:pPr lvl="2"/>
            <a:r>
              <a:rPr lang="en-US" sz="1600" dirty="0"/>
              <a:t>forward flex arm to 90, bend elbow to 90, internal rotate, force </a:t>
            </a:r>
            <a:r>
              <a:rPr lang="en-US" sz="1600" dirty="0" err="1"/>
              <a:t>humerus</a:t>
            </a:r>
            <a:r>
              <a:rPr lang="en-US" sz="1600" dirty="0"/>
              <a:t> greater tuberosity into the </a:t>
            </a:r>
            <a:r>
              <a:rPr lang="en-US" sz="1600" dirty="0" err="1"/>
              <a:t>coracoacromial</a:t>
            </a:r>
            <a:r>
              <a:rPr lang="en-US" sz="1600" dirty="0"/>
              <a:t> arch – impinges supraspinatus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Provacative</a:t>
            </a:r>
            <a:r>
              <a:rPr lang="en-US" sz="3600" b="1" dirty="0"/>
              <a:t> Testing Labrum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315200" cy="335280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b="1" dirty="0"/>
              <a:t>Speeds Test (biceps tendon or labral pathology)</a:t>
            </a:r>
            <a:endParaRPr lang="en-US" sz="2400" dirty="0"/>
          </a:p>
          <a:p>
            <a:pPr lvl="2"/>
            <a:r>
              <a:rPr lang="en-US" dirty="0"/>
              <a:t>forward flex with palm up, push up with resistance </a:t>
            </a:r>
            <a:endParaRPr lang="en-US" sz="2000" dirty="0"/>
          </a:p>
          <a:p>
            <a:endParaRPr lang="en-US" sz="1400" dirty="0"/>
          </a:p>
          <a:p>
            <a:pPr marL="457200" lvl="1" indent="0">
              <a:buNone/>
            </a:pPr>
            <a:r>
              <a:rPr lang="en-US" b="1" dirty="0" err="1"/>
              <a:t>O’Briens</a:t>
            </a:r>
            <a:r>
              <a:rPr lang="en-US" b="1" dirty="0"/>
              <a:t> Test</a:t>
            </a:r>
            <a:r>
              <a:rPr lang="en-US" dirty="0"/>
              <a:t> </a:t>
            </a:r>
            <a:r>
              <a:rPr lang="en-US" b="1" dirty="0"/>
              <a:t>(specific for labral tear)</a:t>
            </a:r>
            <a:endParaRPr lang="en-US" sz="2400" dirty="0"/>
          </a:p>
          <a:p>
            <a:pPr lvl="2"/>
            <a:r>
              <a:rPr lang="en-US" dirty="0"/>
              <a:t>arm forward flexed, adduct about 20, internally rotate to thumb down, </a:t>
            </a:r>
            <a:r>
              <a:rPr lang="en-US" dirty="0" err="1"/>
              <a:t>pt</a:t>
            </a:r>
            <a:r>
              <a:rPr lang="en-US" dirty="0"/>
              <a:t> to resist downward pressure, next externally rotate to thumb up, </a:t>
            </a:r>
            <a:r>
              <a:rPr lang="en-US" dirty="0" err="1"/>
              <a:t>pt</a:t>
            </a:r>
            <a:r>
              <a:rPr lang="en-US" dirty="0"/>
              <a:t> to resist downward pressure, positive is pain or painful clicking with thumb down, relieved with thumb up</a:t>
            </a:r>
          </a:p>
          <a:p>
            <a:pPr lvl="2"/>
            <a:endParaRPr lang="en-US" sz="1400" dirty="0"/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sz="2800" b="1" dirty="0"/>
              <a:t>Crank Test (test for labral pathology)</a:t>
            </a:r>
            <a:endParaRPr lang="en-US" sz="2800" dirty="0"/>
          </a:p>
          <a:p>
            <a:pPr lvl="2"/>
            <a:r>
              <a:rPr lang="en-US" dirty="0"/>
              <a:t>forward flex arm, elbow to 90, internally and externally rotate while applying (axial load) pressure towards </a:t>
            </a:r>
            <a:r>
              <a:rPr lang="en-US" dirty="0" err="1"/>
              <a:t>pt</a:t>
            </a:r>
            <a:r>
              <a:rPr lang="en-US" dirty="0"/>
              <a:t> through the </a:t>
            </a:r>
            <a:r>
              <a:rPr lang="en-US" dirty="0" err="1"/>
              <a:t>glenohumeral</a:t>
            </a:r>
            <a:r>
              <a:rPr lang="en-US" dirty="0"/>
              <a:t> joint. Positive is pain, catching, or painful clicking</a:t>
            </a:r>
            <a:endParaRPr lang="en-US" sz="20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33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Provacative</a:t>
            </a:r>
            <a:r>
              <a:rPr lang="en-US" sz="3600" b="1" dirty="0"/>
              <a:t> Testing Labrum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066800"/>
            <a:ext cx="8915400" cy="41910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800" b="1" dirty="0"/>
              <a:t>Apprehension Test (labral tear/</a:t>
            </a:r>
            <a:r>
              <a:rPr lang="en-US" sz="1800" b="1" dirty="0" err="1"/>
              <a:t>glenohumeral</a:t>
            </a:r>
            <a:r>
              <a:rPr lang="en-US" sz="1800" b="1" dirty="0"/>
              <a:t> joint stability)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stabilize scapula, arm to abducted to 90, externally rotate </a:t>
            </a:r>
            <a:r>
              <a:rPr lang="en-US" sz="1800" dirty="0" err="1"/>
              <a:t>humerus</a:t>
            </a:r>
            <a:r>
              <a:rPr lang="en-US" sz="1800" dirty="0"/>
              <a:t>, positive indicates anterior instability, subluxation, or dislocation</a:t>
            </a:r>
          </a:p>
          <a:p>
            <a:pPr marL="0" indent="0">
              <a:buNone/>
            </a:pPr>
            <a:endParaRPr lang="en-US" sz="800" dirty="0"/>
          </a:p>
          <a:p>
            <a:pPr lvl="2"/>
            <a:r>
              <a:rPr lang="en-US" sz="1800" b="1" dirty="0"/>
              <a:t>Relocation Test</a:t>
            </a:r>
            <a:r>
              <a:rPr lang="en-US" sz="1800" dirty="0"/>
              <a:t> – performed after a positive apprehension test, in the same position, apply anterior pressure over proximal </a:t>
            </a:r>
            <a:r>
              <a:rPr lang="en-US" sz="1800" dirty="0" err="1"/>
              <a:t>humerus</a:t>
            </a:r>
            <a:r>
              <a:rPr lang="en-US" sz="1800" dirty="0"/>
              <a:t>, positive is a look of relief</a:t>
            </a:r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lvl="2"/>
            <a:r>
              <a:rPr lang="en-US" sz="1800" b="1" dirty="0"/>
              <a:t>Anterior Release Test</a:t>
            </a:r>
            <a:r>
              <a:rPr lang="en-US" sz="1800" dirty="0"/>
              <a:t> – Same position as the relocation test, anterior shoulder stability, positive is </a:t>
            </a:r>
            <a:r>
              <a:rPr lang="en-US" sz="1800" dirty="0" err="1"/>
              <a:t>pt</a:t>
            </a:r>
            <a:r>
              <a:rPr lang="en-US" sz="1800" dirty="0"/>
              <a:t> report of pain or instability upon release of pressure</a:t>
            </a:r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b="1" dirty="0"/>
              <a:t>Sulcus Sign Test (test for </a:t>
            </a:r>
            <a:r>
              <a:rPr lang="en-US" sz="1800" b="1" dirty="0" err="1"/>
              <a:t>glenohumeral</a:t>
            </a:r>
            <a:r>
              <a:rPr lang="en-US" sz="1800" b="1" dirty="0"/>
              <a:t> laxity)</a:t>
            </a:r>
            <a:endParaRPr lang="en-US" sz="1800" dirty="0"/>
          </a:p>
          <a:p>
            <a:pPr lvl="2"/>
            <a:r>
              <a:rPr lang="en-US" sz="1800" dirty="0"/>
              <a:t>pull arm down proximal to elbow while palpating the acromioclavicular joint with other hand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772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27" y="103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31241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Subacromial</a:t>
            </a:r>
            <a:r>
              <a:rPr lang="en-US" sz="2400" dirty="0"/>
              <a:t> Bursitis/Tendonitis = </a:t>
            </a:r>
          </a:p>
          <a:p>
            <a:pPr lvl="1"/>
            <a:r>
              <a:rPr lang="en-US" sz="2400" dirty="0" err="1"/>
              <a:t>Impingment</a:t>
            </a:r>
            <a:r>
              <a:rPr lang="en-US" sz="2400" dirty="0"/>
              <a:t> Syndrome</a:t>
            </a:r>
          </a:p>
          <a:p>
            <a:r>
              <a:rPr lang="en-US" sz="2400" dirty="0" err="1"/>
              <a:t>Genohumeral</a:t>
            </a:r>
            <a:r>
              <a:rPr lang="en-US" sz="2400" dirty="0"/>
              <a:t> OA</a:t>
            </a:r>
          </a:p>
          <a:p>
            <a:r>
              <a:rPr lang="en-US" sz="2400" dirty="0"/>
              <a:t>Labral Tear</a:t>
            </a:r>
          </a:p>
          <a:p>
            <a:r>
              <a:rPr lang="en-US" sz="2400" dirty="0"/>
              <a:t>AC joint OA</a:t>
            </a:r>
          </a:p>
          <a:p>
            <a:r>
              <a:rPr lang="en-US" sz="2400" dirty="0"/>
              <a:t>Biceps Tendonitis</a:t>
            </a:r>
          </a:p>
          <a:p>
            <a:r>
              <a:rPr lang="en-US" sz="2400" dirty="0"/>
              <a:t>Always keep cervical issues in the back of your mind (especially if it is bilateral shoulder pain)</a:t>
            </a:r>
          </a:p>
        </p:txBody>
      </p:sp>
    </p:spTree>
    <p:extLst>
      <p:ext uri="{BB962C8B-B14F-4D97-AF65-F5344CB8AC3E}">
        <p14:creationId xmlns:p14="http://schemas.microsoft.com/office/powerpoint/2010/main" val="34473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5 minutes Regarding advancements to Total Knee Replacement Technology</a:t>
            </a:r>
          </a:p>
          <a:p>
            <a:endParaRPr lang="en-US" dirty="0"/>
          </a:p>
          <a:p>
            <a:r>
              <a:rPr lang="en-US" dirty="0"/>
              <a:t>Significantly improving patient outcomes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Something </a:t>
            </a:r>
            <a:r>
              <a:rPr lang="en-US" u="sng" dirty="0"/>
              <a:t>not</a:t>
            </a:r>
            <a:r>
              <a:rPr lang="en-US" dirty="0"/>
              <a:t> Related to the Shoulder!</a:t>
            </a:r>
          </a:p>
        </p:txBody>
      </p:sp>
    </p:spTree>
    <p:extLst>
      <p:ext uri="{BB962C8B-B14F-4D97-AF65-F5344CB8AC3E}">
        <p14:creationId xmlns:p14="http://schemas.microsoft.com/office/powerpoint/2010/main" val="39781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36787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Examination and Diagnosis </a:t>
            </a:r>
            <a:br>
              <a:rPr lang="en-US" sz="3600" b="1" dirty="0"/>
            </a:br>
            <a:r>
              <a:rPr lang="en-US" sz="3600" b="1" dirty="0"/>
              <a:t>of the Shoulder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tx1"/>
                </a:solidFill>
              </a:rPr>
              <a:t>Dr. Brian Patterson</a:t>
            </a:r>
          </a:p>
          <a:p>
            <a:endParaRPr lang="en-US" dirty="0"/>
          </a:p>
        </p:txBody>
      </p:sp>
      <p:pic>
        <p:nvPicPr>
          <p:cNvPr id="1026" name="Picture 2" descr="C:\Users\Edward\Desktop\OCCC Logo 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95935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Knee Replacement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391400" cy="3505200"/>
          </a:xfrm>
        </p:spPr>
        <p:txBody>
          <a:bodyPr/>
          <a:lstStyle/>
          <a:p>
            <a:r>
              <a:rPr lang="en-US" dirty="0"/>
              <a:t>Stryker </a:t>
            </a:r>
            <a:r>
              <a:rPr lang="en-US" dirty="0" err="1"/>
              <a:t>Mako</a:t>
            </a:r>
            <a:r>
              <a:rPr lang="en-US" dirty="0"/>
              <a:t> - Robotic Assisted Total Knee Arthroplasty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56472"/>
            <a:ext cx="4419601" cy="26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/>
              <a:t>Mako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239000" cy="3687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Surgical candidate who has failed conservative therapy and wishes to proceed with surgery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Medical clearance obtained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CT of the knee is ordered for preoperative planning = Radiology and Imaging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CT 3D modeling in robot allows for determining optimal implant size as well as position, and alignment for each individual patient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Patterson and his Robot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150909" cy="3863182"/>
          </a:xfrm>
        </p:spPr>
      </p:pic>
    </p:spTree>
    <p:extLst>
      <p:ext uri="{BB962C8B-B14F-4D97-AF65-F5344CB8AC3E}">
        <p14:creationId xmlns:p14="http://schemas.microsoft.com/office/powerpoint/2010/main" val="5967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0100" y="9017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36362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4700" y="850900"/>
            <a:ext cx="4368800" cy="3276600"/>
          </a:xfrm>
        </p:spPr>
      </p:pic>
    </p:spTree>
    <p:extLst>
      <p:ext uri="{BB962C8B-B14F-4D97-AF65-F5344CB8AC3E}">
        <p14:creationId xmlns:p14="http://schemas.microsoft.com/office/powerpoint/2010/main" val="28930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5199" y="889001"/>
            <a:ext cx="4673601" cy="3505200"/>
          </a:xfrm>
        </p:spPr>
      </p:pic>
    </p:spTree>
    <p:extLst>
      <p:ext uri="{BB962C8B-B14F-4D97-AF65-F5344CB8AC3E}">
        <p14:creationId xmlns:p14="http://schemas.microsoft.com/office/powerpoint/2010/main" val="13491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8896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71" y="1465514"/>
            <a:ext cx="8439545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Proud to be the Official </a:t>
            </a:r>
          </a:p>
          <a:p>
            <a:pPr marL="0" indent="0" algn="ctr">
              <a:buNone/>
            </a:pPr>
            <a:r>
              <a:rPr lang="en-US" b="1" i="1" dirty="0" err="1"/>
              <a:t>Orthopaedic</a:t>
            </a:r>
            <a:r>
              <a:rPr lang="en-US" b="1" i="1" dirty="0"/>
              <a:t> Team Physicians </a:t>
            </a:r>
          </a:p>
          <a:p>
            <a:pPr marL="0" indent="0" algn="ctr">
              <a:buNone/>
            </a:pPr>
            <a:r>
              <a:rPr lang="en-US" sz="2800" b="1" i="1" dirty="0"/>
              <a:t>for the </a:t>
            </a:r>
          </a:p>
          <a:p>
            <a:pPr marL="0" indent="0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56" y="3559313"/>
            <a:ext cx="1919288" cy="247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27">
            <a:off x="6090047" y="3241205"/>
            <a:ext cx="2651393" cy="186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308">
            <a:off x="346832" y="2962822"/>
            <a:ext cx="2590800" cy="2118645"/>
          </a:xfrm>
          <a:prstGeom prst="rect">
            <a:avLst/>
          </a:prstGeom>
        </p:spPr>
      </p:pic>
      <p:pic>
        <p:nvPicPr>
          <p:cNvPr id="7" name="Picture 2" descr="C:\Users\Edward\Desktop\OCCC Logo Horizont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093"/>
            <a:ext cx="4317382" cy="13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75" y="598457"/>
            <a:ext cx="8229600" cy="1143000"/>
          </a:xfrm>
        </p:spPr>
        <p:txBody>
          <a:bodyPr/>
          <a:lstStyle/>
          <a:p>
            <a:r>
              <a:rPr lang="en-US" b="1" i="1" dirty="0"/>
              <a:t>Thank You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i="1" u="sng" dirty="0"/>
              <a:t>Wonderful Meal</a:t>
            </a:r>
          </a:p>
          <a:p>
            <a:pPr marL="0" indent="0">
              <a:buNone/>
            </a:pPr>
            <a:endParaRPr lang="en-US" sz="900" dirty="0"/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b="1" dirty="0"/>
              <a:t>				</a:t>
            </a:r>
            <a:r>
              <a:rPr lang="en-US" b="1" i="1" u="sng" dirty="0"/>
              <a:t>Drinks and Fun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91000"/>
            <a:ext cx="33528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2713"/>
            <a:ext cx="4115673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6018"/>
            <a:ext cx="8234039" cy="4577834"/>
          </a:xfrm>
        </p:spPr>
        <p:txBody>
          <a:bodyPr/>
          <a:lstStyle/>
          <a:p>
            <a:r>
              <a:rPr lang="en-US" dirty="0"/>
              <a:t>Born and raised in Corpus Christi</a:t>
            </a:r>
          </a:p>
          <a:p>
            <a:r>
              <a:rPr lang="en-US" dirty="0"/>
              <a:t>Graduate of WB Ray High School</a:t>
            </a:r>
          </a:p>
          <a:p>
            <a:r>
              <a:rPr lang="en-US" dirty="0"/>
              <a:t>UT undergraduate</a:t>
            </a:r>
          </a:p>
          <a:p>
            <a:r>
              <a:rPr lang="en-US" dirty="0"/>
              <a:t>Medical School &amp; </a:t>
            </a:r>
            <a:r>
              <a:rPr lang="en-US" dirty="0" err="1"/>
              <a:t>Orthopaedic</a:t>
            </a:r>
            <a:r>
              <a:rPr lang="en-US" dirty="0"/>
              <a:t> Residency  UTMB Houston</a:t>
            </a:r>
          </a:p>
        </p:txBody>
      </p:sp>
    </p:spTree>
    <p:extLst>
      <p:ext uri="{BB962C8B-B14F-4D97-AF65-F5344CB8AC3E}">
        <p14:creationId xmlns:p14="http://schemas.microsoft.com/office/powerpoint/2010/main" val="41265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Shoulder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b="1" dirty="0"/>
              <a:t> </a:t>
            </a:r>
            <a:r>
              <a:rPr lang="en-US" sz="2800" b="1" u="sng" dirty="0"/>
              <a:t>History</a:t>
            </a:r>
            <a:r>
              <a:rPr lang="en-US" sz="2800" b="1" dirty="0"/>
              <a:t> </a:t>
            </a:r>
          </a:p>
          <a:p>
            <a:pPr lvl="1"/>
            <a:r>
              <a:rPr lang="en-US" dirty="0"/>
              <a:t>Important in </a:t>
            </a:r>
            <a:r>
              <a:rPr lang="en-US" dirty="0" err="1"/>
              <a:t>orthopaedics</a:t>
            </a:r>
            <a:r>
              <a:rPr lang="en-US" dirty="0"/>
              <a:t>, includes mechanism of injury, athletic injury, over use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sz="800" dirty="0"/>
          </a:p>
          <a:p>
            <a:r>
              <a:rPr lang="en-US" sz="2800" b="1" u="sng" dirty="0"/>
              <a:t>Physical exam </a:t>
            </a:r>
          </a:p>
          <a:p>
            <a:pPr lvl="1"/>
            <a:r>
              <a:rPr lang="en-US" dirty="0"/>
              <a:t>The shoulder is a complicated joint and provocative testing guides your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Anatomy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634293" cy="3694778"/>
          </a:xfrm>
        </p:spPr>
      </p:pic>
    </p:spTree>
    <p:extLst>
      <p:ext uri="{BB962C8B-B14F-4D97-AF65-F5344CB8AC3E}">
        <p14:creationId xmlns:p14="http://schemas.microsoft.com/office/powerpoint/2010/main" val="9379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Anatomy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105400" cy="4024491"/>
          </a:xfrm>
        </p:spPr>
      </p:pic>
    </p:spTree>
    <p:extLst>
      <p:ext uri="{BB962C8B-B14F-4D97-AF65-F5344CB8AC3E}">
        <p14:creationId xmlns:p14="http://schemas.microsoft.com/office/powerpoint/2010/main" val="22841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Anatomy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419600" cy="3704665"/>
          </a:xfrm>
        </p:spPr>
      </p:pic>
    </p:spTree>
    <p:extLst>
      <p:ext uri="{BB962C8B-B14F-4D97-AF65-F5344CB8AC3E}">
        <p14:creationId xmlns:p14="http://schemas.microsoft.com/office/powerpoint/2010/main" val="1513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4 Rotator Cuff Muscles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725617" cy="3391327"/>
          </a:xfrm>
        </p:spPr>
      </p:pic>
    </p:spTree>
    <p:extLst>
      <p:ext uri="{BB962C8B-B14F-4D97-AF65-F5344CB8AC3E}">
        <p14:creationId xmlns:p14="http://schemas.microsoft.com/office/powerpoint/2010/main" val="5984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690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Examination and Diagnosis  of the Shoulder</vt:lpstr>
      <vt:lpstr>Thank You !</vt:lpstr>
      <vt:lpstr>Background</vt:lpstr>
      <vt:lpstr>Shoulder Exam</vt:lpstr>
      <vt:lpstr>Anatomy</vt:lpstr>
      <vt:lpstr>Anatomy</vt:lpstr>
      <vt:lpstr>Anatomy</vt:lpstr>
      <vt:lpstr>The 4 Rotator Cuff Muscles</vt:lpstr>
      <vt:lpstr>Shoulder Exam</vt:lpstr>
      <vt:lpstr>Palpation</vt:lpstr>
      <vt:lpstr>Range of Motion</vt:lpstr>
      <vt:lpstr>Range of Motion </vt:lpstr>
      <vt:lpstr>Strength</vt:lpstr>
      <vt:lpstr>Provocative Testing – Rotator Cuff</vt:lpstr>
      <vt:lpstr>Provacative Testing Labrum</vt:lpstr>
      <vt:lpstr>Provacative Testing Labrum</vt:lpstr>
      <vt:lpstr>Diagnosis</vt:lpstr>
      <vt:lpstr>Something not Related to the Shoulder!</vt:lpstr>
      <vt:lpstr>Total Knee Replacement Technology</vt:lpstr>
      <vt:lpstr>Mako Protocol</vt:lpstr>
      <vt:lpstr>Dr. Patterson and his Robot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Zey</dc:creator>
  <cp:lastModifiedBy>Minh Nguyen</cp:lastModifiedBy>
  <cp:revision>46</cp:revision>
  <dcterms:created xsi:type="dcterms:W3CDTF">2018-09-09T19:23:56Z</dcterms:created>
  <dcterms:modified xsi:type="dcterms:W3CDTF">2018-09-20T14:22:41Z</dcterms:modified>
</cp:coreProperties>
</file>